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5"/>
  </p:notesMasterIdLst>
  <p:handoutMasterIdLst>
    <p:handoutMasterId r:id="rId66"/>
  </p:handoutMasterIdLst>
  <p:sldIdLst>
    <p:sldId id="321"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377" r:id="rId35"/>
    <p:sldId id="425"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427" r:id="rId58"/>
    <p:sldId id="370" r:id="rId59"/>
    <p:sldId id="357" r:id="rId60"/>
    <p:sldId id="424" r:id="rId61"/>
    <p:sldId id="353" r:id="rId62"/>
    <p:sldId id="386" r:id="rId63"/>
    <p:sldId id="335" r:id="rId64"/>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62CE18-5429-4E1C-8786-9BFFE0AC164D}" v="300" dt="2021-05-04T06:19:55.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859" autoAdjust="0"/>
  </p:normalViewPr>
  <p:slideViewPr>
    <p:cSldViewPr snapToGrid="0">
      <p:cViewPr varScale="1">
        <p:scale>
          <a:sx n="92" d="100"/>
          <a:sy n="92" d="100"/>
        </p:scale>
        <p:origin x="2154" y="9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B262CE18-5429-4E1C-8786-9BFFE0AC164D}"/>
    <pc:docChg chg="undo custSel addSld modSld modSection">
      <pc:chgData name="william a" userId="c66c7249b60d4ab2" providerId="LiveId" clId="{B262CE18-5429-4E1C-8786-9BFFE0AC164D}" dt="2021-05-04T06:19:58.005" v="970" actId="14100"/>
      <pc:docMkLst>
        <pc:docMk/>
      </pc:docMkLst>
      <pc:sldChg chg="modSp mod">
        <pc:chgData name="william a" userId="c66c7249b60d4ab2" providerId="LiveId" clId="{B262CE18-5429-4E1C-8786-9BFFE0AC164D}" dt="2021-05-04T06:05:21.353" v="11" actId="2"/>
        <pc:sldMkLst>
          <pc:docMk/>
          <pc:sldMk cId="1515512664" sldId="310"/>
        </pc:sldMkLst>
        <pc:spChg chg="mod">
          <ac:chgData name="william a" userId="c66c7249b60d4ab2" providerId="LiveId" clId="{B262CE18-5429-4E1C-8786-9BFFE0AC164D}" dt="2021-05-04T06:05:21.353" v="11" actId="2"/>
          <ac:spMkLst>
            <pc:docMk/>
            <pc:sldMk cId="1515512664" sldId="310"/>
            <ac:spMk id="157" creationId="{00000000-0000-0000-0000-000000000000}"/>
          </ac:spMkLst>
        </pc:spChg>
      </pc:sldChg>
      <pc:sldChg chg="modSp mod">
        <pc:chgData name="william a" userId="c66c7249b60d4ab2" providerId="LiveId" clId="{B262CE18-5429-4E1C-8786-9BFFE0AC164D}" dt="2021-05-04T06:19:58.005" v="970" actId="14100"/>
        <pc:sldMkLst>
          <pc:docMk/>
          <pc:sldMk cId="3750996289" sldId="335"/>
        </pc:sldMkLst>
        <pc:picChg chg="mod">
          <ac:chgData name="william a" userId="c66c7249b60d4ab2" providerId="LiveId" clId="{B262CE18-5429-4E1C-8786-9BFFE0AC164D}" dt="2021-05-04T06:19:58.005" v="970" actId="14100"/>
          <ac:picMkLst>
            <pc:docMk/>
            <pc:sldMk cId="3750996289" sldId="335"/>
            <ac:picMk id="6" creationId="{F6FE0CA0-FE4B-4FE8-995A-952A5CA17645}"/>
          </ac:picMkLst>
        </pc:picChg>
      </pc:sldChg>
      <pc:sldChg chg="modSp">
        <pc:chgData name="william a" userId="c66c7249b60d4ab2" providerId="LiveId" clId="{B262CE18-5429-4E1C-8786-9BFFE0AC164D}" dt="2021-05-04T06:05:31.736" v="14" actId="2"/>
        <pc:sldMkLst>
          <pc:docMk/>
          <pc:sldMk cId="4055636555" sldId="344"/>
        </pc:sldMkLst>
        <pc:spChg chg="mod">
          <ac:chgData name="william a" userId="c66c7249b60d4ab2" providerId="LiveId" clId="{B262CE18-5429-4E1C-8786-9BFFE0AC164D}" dt="2021-05-04T06:05:31.736" v="14" actId="2"/>
          <ac:spMkLst>
            <pc:docMk/>
            <pc:sldMk cId="4055636555" sldId="344"/>
            <ac:spMk id="2" creationId="{EF24CA04-327F-4A45-8923-92F6874B5AD6}"/>
          </ac:spMkLst>
        </pc:spChg>
      </pc:sldChg>
      <pc:sldChg chg="modSp mod">
        <pc:chgData name="william a" userId="c66c7249b60d4ab2" providerId="LiveId" clId="{B262CE18-5429-4E1C-8786-9BFFE0AC164D}" dt="2021-05-04T06:05:22.186" v="12" actId="2"/>
        <pc:sldMkLst>
          <pc:docMk/>
          <pc:sldMk cId="1007352549" sldId="367"/>
        </pc:sldMkLst>
        <pc:spChg chg="mod">
          <ac:chgData name="william a" userId="c66c7249b60d4ab2" providerId="LiveId" clId="{B262CE18-5429-4E1C-8786-9BFFE0AC164D}" dt="2021-05-04T05:55:17.563" v="8" actId="20577"/>
          <ac:spMkLst>
            <pc:docMk/>
            <pc:sldMk cId="1007352549" sldId="367"/>
            <ac:spMk id="152" creationId="{00000000-0000-0000-0000-000000000000}"/>
          </ac:spMkLst>
        </pc:spChg>
        <pc:spChg chg="mod">
          <ac:chgData name="william a" userId="c66c7249b60d4ab2" providerId="LiveId" clId="{B262CE18-5429-4E1C-8786-9BFFE0AC164D}" dt="2021-05-04T05:55:22.354" v="10" actId="20577"/>
          <ac:spMkLst>
            <pc:docMk/>
            <pc:sldMk cId="1007352549" sldId="367"/>
            <ac:spMk id="156" creationId="{00000000-0000-0000-0000-000000000000}"/>
          </ac:spMkLst>
        </pc:spChg>
        <pc:spChg chg="mod">
          <ac:chgData name="william a" userId="c66c7249b60d4ab2" providerId="LiveId" clId="{B262CE18-5429-4E1C-8786-9BFFE0AC164D}" dt="2021-05-04T06:05:22.186" v="12" actId="2"/>
          <ac:spMkLst>
            <pc:docMk/>
            <pc:sldMk cId="1007352549" sldId="367"/>
            <ac:spMk id="157" creationId="{00000000-0000-0000-0000-000000000000}"/>
          </ac:spMkLst>
        </pc:spChg>
      </pc:sldChg>
      <pc:sldChg chg="modNotesTx">
        <pc:chgData name="william a" userId="c66c7249b60d4ab2" providerId="LiveId" clId="{B262CE18-5429-4E1C-8786-9BFFE0AC164D}" dt="2021-05-04T06:06:07.621" v="28" actId="2"/>
        <pc:sldMkLst>
          <pc:docMk/>
          <pc:sldMk cId="392058892" sldId="369"/>
        </pc:sldMkLst>
      </pc:sldChg>
      <pc:sldChg chg="modNotesTx">
        <pc:chgData name="william a" userId="c66c7249b60d4ab2" providerId="LiveId" clId="{B262CE18-5429-4E1C-8786-9BFFE0AC164D}" dt="2021-05-04T06:05:47.637" v="17" actId="313"/>
        <pc:sldMkLst>
          <pc:docMk/>
          <pc:sldMk cId="3277836455" sldId="374"/>
        </pc:sldMkLst>
      </pc:sldChg>
      <pc:sldChg chg="modNotesTx">
        <pc:chgData name="william a" userId="c66c7249b60d4ab2" providerId="LiveId" clId="{B262CE18-5429-4E1C-8786-9BFFE0AC164D}" dt="2021-05-04T06:06:00.637" v="23" actId="2"/>
        <pc:sldMkLst>
          <pc:docMk/>
          <pc:sldMk cId="1086474025" sldId="375"/>
        </pc:sldMkLst>
      </pc:sldChg>
      <pc:sldChg chg="modSp modNotesTx">
        <pc:chgData name="william a" userId="c66c7249b60d4ab2" providerId="LiveId" clId="{B262CE18-5429-4E1C-8786-9BFFE0AC164D}" dt="2021-05-04T06:06:04.493" v="25" actId="2"/>
        <pc:sldMkLst>
          <pc:docMk/>
          <pc:sldMk cId="1782556230" sldId="382"/>
        </pc:sldMkLst>
        <pc:spChg chg="mod">
          <ac:chgData name="william a" userId="c66c7249b60d4ab2" providerId="LiveId" clId="{B262CE18-5429-4E1C-8786-9BFFE0AC164D}" dt="2021-05-04T06:06:03.172" v="24" actId="2"/>
          <ac:spMkLst>
            <pc:docMk/>
            <pc:sldMk cId="1782556230" sldId="382"/>
            <ac:spMk id="2" creationId="{EF24CA04-327F-4A45-8923-92F6874B5AD6}"/>
          </ac:spMkLst>
        </pc:spChg>
      </pc:sldChg>
      <pc:sldChg chg="modSp mod modNotesTx">
        <pc:chgData name="william a" userId="c66c7249b60d4ab2" providerId="LiveId" clId="{B262CE18-5429-4E1C-8786-9BFFE0AC164D}" dt="2021-05-04T06:05:58.182" v="22" actId="2"/>
        <pc:sldMkLst>
          <pc:docMk/>
          <pc:sldMk cId="1824096116" sldId="383"/>
        </pc:sldMkLst>
        <pc:spChg chg="mod">
          <ac:chgData name="william a" userId="c66c7249b60d4ab2" providerId="LiveId" clId="{B262CE18-5429-4E1C-8786-9BFFE0AC164D}" dt="2021-05-04T06:05:54.970" v="20" actId="2"/>
          <ac:spMkLst>
            <pc:docMk/>
            <pc:sldMk cId="1824096116" sldId="383"/>
            <ac:spMk id="2" creationId="{623C171E-464A-483F-B09D-38E3B7D21DC2}"/>
          </ac:spMkLst>
        </pc:spChg>
      </pc:sldChg>
      <pc:sldChg chg="modSp modNotesTx">
        <pc:chgData name="william a" userId="c66c7249b60d4ab2" providerId="LiveId" clId="{B262CE18-5429-4E1C-8786-9BFFE0AC164D}" dt="2021-05-04T06:06:06.485" v="27" actId="2"/>
        <pc:sldMkLst>
          <pc:docMk/>
          <pc:sldMk cId="3540151434" sldId="385"/>
        </pc:sldMkLst>
        <pc:spChg chg="mod">
          <ac:chgData name="william a" userId="c66c7249b60d4ab2" providerId="LiveId" clId="{B262CE18-5429-4E1C-8786-9BFFE0AC164D}" dt="2021-05-04T06:06:05.679" v="26" actId="2"/>
          <ac:spMkLst>
            <pc:docMk/>
            <pc:sldMk cId="3540151434" sldId="385"/>
            <ac:spMk id="2" creationId="{EF24CA04-327F-4A45-8923-92F6874B5AD6}"/>
          </ac:spMkLst>
        </pc:spChg>
      </pc:sldChg>
      <pc:sldChg chg="modSp modAnim modNotesTx">
        <pc:chgData name="william a" userId="c66c7249b60d4ab2" providerId="LiveId" clId="{B262CE18-5429-4E1C-8786-9BFFE0AC164D}" dt="2021-05-04T06:18:35.328" v="968"/>
        <pc:sldMkLst>
          <pc:docMk/>
          <pc:sldMk cId="2721526526" sldId="388"/>
        </pc:sldMkLst>
        <pc:spChg chg="mod">
          <ac:chgData name="william a" userId="c66c7249b60d4ab2" providerId="LiveId" clId="{B262CE18-5429-4E1C-8786-9BFFE0AC164D}" dt="2021-05-04T06:12:06.933" v="325" actId="20577"/>
          <ac:spMkLst>
            <pc:docMk/>
            <pc:sldMk cId="2721526526" sldId="388"/>
            <ac:spMk id="2" creationId="{EF24CA04-327F-4A45-8923-92F6874B5AD6}"/>
          </ac:spMkLst>
        </pc:spChg>
      </pc:sldChg>
      <pc:sldChg chg="modNotesTx">
        <pc:chgData name="william a" userId="c66c7249b60d4ab2" providerId="LiveId" clId="{B262CE18-5429-4E1C-8786-9BFFE0AC164D}" dt="2021-05-04T06:06:16.742" v="30" actId="20577"/>
        <pc:sldMkLst>
          <pc:docMk/>
          <pc:sldMk cId="1194143460" sldId="389"/>
        </pc:sldMkLst>
      </pc:sldChg>
      <pc:sldChg chg="modNotesTx">
        <pc:chgData name="william a" userId="c66c7249b60d4ab2" providerId="LiveId" clId="{B262CE18-5429-4E1C-8786-9BFFE0AC164D}" dt="2021-05-04T06:06:28.051" v="34" actId="2"/>
        <pc:sldMkLst>
          <pc:docMk/>
          <pc:sldMk cId="1205549299" sldId="424"/>
        </pc:sldMkLst>
      </pc:sldChg>
      <pc:sldChg chg="modSp mod">
        <pc:chgData name="william a" userId="c66c7249b60d4ab2" providerId="LiveId" clId="{B262CE18-5429-4E1C-8786-9BFFE0AC164D}" dt="2021-05-04T06:05:29.816" v="13" actId="2"/>
        <pc:sldMkLst>
          <pc:docMk/>
          <pc:sldMk cId="4123932683" sldId="426"/>
        </pc:sldMkLst>
        <pc:spChg chg="mod">
          <ac:chgData name="william a" userId="c66c7249b60d4ab2" providerId="LiveId" clId="{B262CE18-5429-4E1C-8786-9BFFE0AC164D}" dt="2021-05-04T06:05:29.816" v="13" actId="2"/>
          <ac:spMkLst>
            <pc:docMk/>
            <pc:sldMk cId="4123932683" sldId="426"/>
            <ac:spMk id="6" creationId="{52D41129-B67F-4B50-83F4-C7DEA7E703A0}"/>
          </ac:spMkLst>
        </pc:spChg>
      </pc:sldChg>
      <pc:sldChg chg="modSp add mod modAnim modNotesTx">
        <pc:chgData name="william a" userId="c66c7249b60d4ab2" providerId="LiveId" clId="{B262CE18-5429-4E1C-8786-9BFFE0AC164D}" dt="2021-05-04T06:18:27.449" v="967" actId="20577"/>
        <pc:sldMkLst>
          <pc:docMk/>
          <pc:sldMk cId="3532823871" sldId="427"/>
        </pc:sldMkLst>
        <pc:spChg chg="mod">
          <ac:chgData name="william a" userId="c66c7249b60d4ab2" providerId="LiveId" clId="{B262CE18-5429-4E1C-8786-9BFFE0AC164D}" dt="2021-05-04T06:11:45.106" v="317" actId="20577"/>
          <ac:spMkLst>
            <pc:docMk/>
            <pc:sldMk cId="3532823871" sldId="427"/>
            <ac:spMk id="2" creationId="{EF24CA04-327F-4A45-8923-92F6874B5AD6}"/>
          </ac:spMkLst>
        </pc:spChg>
        <pc:spChg chg="mod">
          <ac:chgData name="william a" userId="c66c7249b60d4ab2" providerId="LiveId" clId="{B262CE18-5429-4E1C-8786-9BFFE0AC164D}" dt="2021-05-04T06:18:27.449" v="967" actId="20577"/>
          <ac:spMkLst>
            <pc:docMk/>
            <pc:sldMk cId="3532823871" sldId="427"/>
            <ac:spMk id="3" creationId="{53E16ADB-5B3B-4086-A261-D6274ABB7FB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5/3/2021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5/3/2021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endParaRPr lang="en-CA" sz="1200" i="1" kern="1200" dirty="0">
              <a:solidFill>
                <a:srgbClr val="FFFF00"/>
              </a:solidFill>
              <a:effectLst/>
              <a:latin typeface="+mn-lt"/>
              <a:cs typeface="Calibri"/>
            </a:endParaRP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endParaRPr lang="en-CA" sz="1200" i="0" kern="1200" dirty="0">
              <a:solidFill>
                <a:srgbClr val="FFFF00"/>
              </a:solidFill>
              <a:effectLst/>
              <a:latin typeface="+mn-lt"/>
              <a:cs typeface="Calibri"/>
            </a:endParaRPr>
          </a:p>
          <a:p>
            <a:endParaRPr lang="en-CA" sz="1200" i="0" kern="1200" dirty="0">
              <a:solidFill>
                <a:srgbClr val="FFFF00"/>
              </a:solidFill>
              <a:effectLst/>
              <a:latin typeface="+mn-lt"/>
              <a:ea typeface="+mn-ea"/>
              <a:cs typeface="+mn-cs"/>
            </a:endParaRP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a:t>
            </a:r>
            <a:r>
              <a:rPr lang="en-US"/>
              <a:t>incorrect conlcusions.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(No)</a:t>
            </a:r>
            <a:endParaRPr lang="en-US" dirty="0">
              <a:cs typeface="Calibri"/>
            </a:endParaRPr>
          </a:p>
          <a:p>
            <a:endParaRPr lang="en-US" dirty="0"/>
          </a:p>
          <a:p>
            <a:r>
              <a:rPr lang="en-US" dirty="0"/>
              <a:t>And do we think that law enforcement be transparent and open about the flaws in such a system? (No)</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endParaRPr lang="en-US" dirty="0"/>
          </a:p>
          <a:p>
            <a:endParaRPr lang="en-CA" dirty="0">
              <a:cs typeface="Calibri"/>
            </a:endParaRPr>
          </a:p>
          <a:p>
            <a:r>
              <a:rPr lang="en-CA" dirty="0"/>
              <a:t>Worth noting that while we have citations throughout our presentation any opinions are our own alone.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anyone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a:t>
            </a:r>
            <a:r>
              <a:rPr lang="en-US" dirty="0"/>
              <a:t>So the</a:t>
            </a:r>
            <a:r>
              <a:rPr lang="en-US" sz="1200" dirty="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oversight, sometimes inherent to quote an “algorithm’s decision”.</a:t>
            </a:r>
            <a:r>
              <a:rPr lang="en-CA" baseline="30000" dirty="0"/>
              <a:t>4</a:t>
            </a:r>
            <a:endParaRPr lang="en-CA" baseline="30000" dirty="0">
              <a:cs typeface="Calibri"/>
            </a:endParaRPr>
          </a:p>
          <a:p>
            <a:r>
              <a:rPr lang="en-CA" dirty="0"/>
              <a:t>If transparency and mitigating bias are our goals, then we must review the outcomes. </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endParaRPr lang="en-CA" dirty="0">
              <a:cs typeface="Calibri"/>
            </a:endParaRPr>
          </a:p>
          <a:p>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called Coded Bias. https://www.netflix.com/title/81328723 This is a common issue for my black colleagues and many black students forced online around the world during the pandemic – modern cameras aren’t recognizing and modern algorithms aren’t trained to detect black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no, inevitability for a civil rights disaster is high. </a:t>
            </a:r>
            <a:endParaRPr lang="en-CA" dirty="0">
              <a:cs typeface="Calibri"/>
            </a:endParaRPr>
          </a:p>
          <a:p>
            <a:endParaRPr lang="en-CA" dirty="0"/>
          </a:p>
          <a:p>
            <a:r>
              <a:rPr lang="en-CA" dirty="0"/>
              <a:t>Let’s talk about two more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All of these examples of facial recognition, our last big topic today, raise ethics red flags not only about the technology claiming to accomplish the impossible, but a growing lack of transparency to how the technology was working.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r>
              <a:rPr lang="en-US" i="1" dirty="0"/>
              <a:t>Out of 20 translations of a female doctor, none were correct. And out of 20 references to a male nurse, only 7 were correctly translated.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5/3/2021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5/3/2021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vert="horz" lIns="91440" tIns="45720" rIns="91440" bIns="45720" rtlCol="0" anchor="t">
            <a:noAutofit/>
          </a:bodyPr>
          <a:lstStyle/>
          <a:p>
            <a:pPr lvl="0"/>
            <a:r>
              <a:rPr lang="en-US" dirty="0">
                <a:latin typeface="Roboto" panose="02000000000000000000"/>
              </a:rPr>
              <a:t>Christine Assaf, HR Consultant</a:t>
            </a:r>
          </a:p>
          <a:p>
            <a:r>
              <a:rPr lang="en-US" dirty="0">
                <a:latin typeface="Roboto" panose="02000000000000000000"/>
              </a:rPr>
              <a:t>William Assaf, Senior Content Developer</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sp>
        <p:nvSpPr>
          <p:cNvPr id="7" name="TextBox 6">
            <a:extLst>
              <a:ext uri="{FF2B5EF4-FFF2-40B4-BE49-F238E27FC236}">
                <a16:creationId xmlns:a16="http://schemas.microsoft.com/office/drawing/2014/main" id="{A7690F38-F6F6-4FED-A0AD-0BFDC37606DA}"/>
              </a:ext>
            </a:extLst>
          </p:cNvPr>
          <p:cNvSpPr txBox="1"/>
          <p:nvPr/>
        </p:nvSpPr>
        <p:spPr>
          <a:xfrm>
            <a:off x="501079" y="389917"/>
            <a:ext cx="8642011" cy="954107"/>
          </a:xfrm>
          <a:prstGeom prst="rect">
            <a:avLst/>
          </a:prstGeom>
          <a:noFill/>
        </p:spPr>
        <p:txBody>
          <a:bodyPr wrap="square" lIns="91440" tIns="45720" rIns="91440" bIns="45720" anchor="t">
            <a:spAutoFit/>
          </a:bodyPr>
          <a:lstStyle/>
          <a:p>
            <a:r>
              <a:rPr lang="en-US" sz="2800" b="1" i="0" dirty="0">
                <a:effectLst/>
                <a:latin typeface="Roboto"/>
                <a:ea typeface="Roboto" panose="02000000000000000000" pitchFamily="2" charset="0"/>
              </a:rPr>
              <a:t>Minnesota Developers Conference</a:t>
            </a:r>
          </a:p>
          <a:p>
            <a:r>
              <a:rPr lang="en-US" sz="2800" b="1" dirty="0">
                <a:latin typeface="Roboto"/>
                <a:ea typeface="Roboto" panose="02000000000000000000" pitchFamily="2" charset="0"/>
              </a:rPr>
              <a:t>May 3, 2021</a:t>
            </a:r>
            <a:endParaRPr lang="en-US" sz="2800" dirty="0">
              <a:latin typeface="Roboto"/>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former SQL Principal Consultant, DBA Manager,</a:t>
            </a:r>
            <a:br>
              <a:rPr lang="en-US" sz="1400" dirty="0"/>
            </a:br>
            <a:r>
              <a:rPr lang="en-US" sz="1400" dirty="0"/>
              <a:t>former Microsoft Data Platform MVP</a:t>
            </a:r>
          </a:p>
          <a:p>
            <a:endParaRPr lang="en-US" sz="1400" dirty="0"/>
          </a:p>
        </p:txBody>
      </p:sp>
      <p:sp>
        <p:nvSpPr>
          <p:cNvPr id="153" name="Text Placeholder 152"/>
          <p:cNvSpPr>
            <a:spLocks noGrp="1"/>
          </p:cNvSpPr>
          <p:nvPr>
            <p:ph type="body" sz="quarter" idx="14"/>
          </p:nvPr>
        </p:nvSpPr>
        <p:spPr>
          <a:xfrm>
            <a:off x="4836496" y="2478809"/>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 </a:t>
            </a:r>
            <a:br>
              <a:rPr lang="en-US" sz="1400" dirty="0"/>
            </a:br>
            <a:r>
              <a:rPr lang="en-US" sz="1400" dirty="0"/>
              <a:t>former PASS Regional Mentor.</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@william_a_dba</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dirty="0"/>
              <a:t>“The </a:t>
            </a:r>
            <a:r>
              <a:rPr lang="en-US" sz="2800" b="1" dirty="0"/>
              <a:t>specific responsibilities </a:t>
            </a:r>
            <a:r>
              <a:rPr lang="en-US" sz="2800" dirty="0"/>
              <a:t>of individuals, government, corporations, and the network of friends, partners, and other third parties who may come into possession of personal data </a:t>
            </a:r>
            <a:r>
              <a:rPr lang="en-US" sz="2800" b="1" dirty="0"/>
              <a:t>have</a:t>
            </a:r>
            <a:r>
              <a:rPr lang="en-US" sz="2800" dirty="0"/>
              <a:t> </a:t>
            </a:r>
            <a:r>
              <a:rPr lang="en-US" sz="2800" b="1" dirty="0"/>
              <a:t>yet to be worked out</a:t>
            </a:r>
            <a:r>
              <a:rPr lang="en-US" sz="2800" dirty="0"/>
              <a:t>. The technological trajectory, however, is clear: </a:t>
            </a:r>
            <a:r>
              <a:rPr lang="en-US" sz="2800" b="1" dirty="0">
                <a:highlight>
                  <a:srgbClr val="FFFF00"/>
                </a:highlight>
              </a:rPr>
              <a:t>more and more data </a:t>
            </a:r>
            <a:r>
              <a:rPr lang="en-US" sz="2800" dirty="0">
                <a:highlight>
                  <a:srgbClr val="FFFF00"/>
                </a:highlight>
              </a:rPr>
              <a:t>will be </a:t>
            </a:r>
            <a:r>
              <a:rPr lang="en-US" sz="2800" b="1" dirty="0">
                <a:highlight>
                  <a:srgbClr val="FFFF00"/>
                </a:highlight>
              </a:rPr>
              <a:t>generated about individuals </a:t>
            </a:r>
            <a:r>
              <a:rPr lang="en-US" sz="2800" dirty="0">
                <a:highlight>
                  <a:srgbClr val="FFFF00"/>
                </a:highlight>
              </a:rPr>
              <a:t>and will </a:t>
            </a:r>
            <a:r>
              <a:rPr lang="en-US" sz="2800" b="1" dirty="0">
                <a:highlight>
                  <a:srgbClr val="FFFF00"/>
                </a:highlight>
              </a:rPr>
              <a:t>persist under the control of others</a:t>
            </a:r>
            <a:r>
              <a:rPr lang="en-US" sz="2800" dirty="0"/>
              <a:t>.” –</a:t>
            </a:r>
            <a:r>
              <a:rPr lang="en-US" sz="2800" i="1" dirty="0"/>
              <a:t>Big Data: Seizing Opportunities, Preserving Values</a:t>
            </a:r>
            <a:r>
              <a:rPr lang="en-US" sz="2800" dirty="0"/>
              <a:t>. Executive Office of the President of the United States, May 2014</a:t>
            </a:r>
            <a:r>
              <a:rPr lang="en-US" sz="2800" baseline="30000" dirty="0"/>
              <a:t>1 </a:t>
            </a:r>
          </a:p>
          <a:p>
            <a:r>
              <a:rPr lang="en-US" sz="700" baseline="30000" dirty="0"/>
              <a:t>1 </a:t>
            </a:r>
            <a:r>
              <a:rPr lang="en-US" sz="700" dirty="0">
                <a:hlinkClick r:id="rId3"/>
              </a:rPr>
              <a:t>https://obamawhitehouse.archives.gov/sites/default/files/docs/big_data_privacy_report_5.1.14_final_print.pdf</a:t>
            </a:r>
            <a:endParaRPr lang="en-CA"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2016 Ted Cruz campaign, then the 2016 Trump Campaign.</a:t>
            </a:r>
          </a:p>
          <a:p>
            <a:pPr marL="457200" indent="-457200">
              <a:lnSpc>
                <a:spcPct val="100000"/>
              </a:lnSpc>
              <a:buFont typeface="Arial" panose="020B0604020202020204" pitchFamily="34" charset="0"/>
              <a:buChar char="•"/>
            </a:pPr>
            <a:r>
              <a:rPr lang="en-US" sz="2800" dirty="0"/>
              <a:t>CA later shared data with Russian proxies for “rumour campaigns” and “attitudinal inoculation”</a:t>
            </a:r>
            <a:r>
              <a:rPr lang="en-US" sz="2800" baseline="30000" dirty="0"/>
              <a:t>1</a:t>
            </a:r>
            <a:r>
              <a:rPr lang="en-US" sz="2800" dirty="0"/>
              <a:t>, and “</a:t>
            </a:r>
            <a:r>
              <a:rPr lang="en-CA" sz="2800" dirty="0"/>
              <a:t>psychological warfare.”</a:t>
            </a:r>
            <a:r>
              <a:rPr lang="en-US" sz="2800" baseline="30000" dirty="0"/>
              <a:t>2</a:t>
            </a: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However, in 2019 the </a:t>
            </a:r>
            <a:r>
              <a:rPr lang="en-US" sz="2800" b="1" dirty="0">
                <a:latin typeface="Roboto"/>
                <a:cs typeface="Segoe UI Semilight"/>
              </a:rPr>
              <a:t>U.S. Dept of Housing and Urban Development</a:t>
            </a:r>
            <a:r>
              <a:rPr lang="en-US" sz="2800" dirty="0">
                <a:latin typeface="Roboto"/>
                <a:cs typeface="Segoe UI Semilight"/>
              </a:rPr>
              <a:t> proposed rules that would make it nearly impossible for banks, landlords, or insurance companies to be sued</a:t>
            </a:r>
            <a:r>
              <a:rPr lang="en-US" sz="2800" b="1" dirty="0">
                <a:latin typeface="Roboto"/>
                <a:cs typeface="Segoe UI Semilight"/>
              </a:rPr>
              <a:t> </a:t>
            </a:r>
            <a:r>
              <a:rPr lang="en-US" sz="2800" dirty="0">
                <a:latin typeface="Roboto"/>
                <a:cs typeface="Segoe UI Semilight"/>
              </a:rPr>
              <a:t>when minorities are disproportionately denied housing. </a:t>
            </a:r>
            <a:r>
              <a:rPr lang="en-US" sz="2800" b="1" dirty="0">
                <a:latin typeface="Roboto"/>
                <a:cs typeface="Segoe UI Semilight"/>
              </a:rPr>
              <a:t>Companies could blame their algorithm to avoid penalties.</a:t>
            </a:r>
            <a:r>
              <a:rPr lang="en-US" sz="2000" baseline="30000" dirty="0">
                <a:latin typeface="Roboto"/>
                <a:cs typeface="Segoe UI Semilight"/>
              </a:rPr>
              <a:t>1,2,3</a:t>
            </a: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November 2019 – FTC complaint about 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TotalTime>
  <Words>12953</Words>
  <Application>Microsoft Office PowerPoint</Application>
  <PresentationFormat>On-screen Show (16:9)</PresentationFormat>
  <Paragraphs>1008</Paragraphs>
  <Slides>60</Slides>
  <Notes>60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60</vt:i4>
      </vt:variant>
    </vt:vector>
  </HeadingPairs>
  <TitlesOfParts>
    <vt:vector size="74" baseType="lpstr">
      <vt:lpstr>Arial</vt:lpstr>
      <vt:lpstr>Calibri</vt:lpstr>
      <vt:lpstr>Calibri Light</vt:lpstr>
      <vt:lpstr>Consolas</vt:lpstr>
      <vt:lpstr>Open Sans</vt:lpstr>
      <vt:lpstr>Roboto</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PowerPoint Presentation</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45</cp:revision>
  <dcterms:created xsi:type="dcterms:W3CDTF">2020-02-04T03:54:30Z</dcterms:created>
  <dcterms:modified xsi:type="dcterms:W3CDTF">2021-05-04T06:25:59Z</dcterms:modified>
</cp:coreProperties>
</file>